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1" r:id="rId11"/>
    <p:sldId id="265" r:id="rId12"/>
    <p:sldId id="266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Alice" panose="020B0604020202020204" charset="0"/>
      <p:regular r:id="rId18"/>
    </p:embeddedFont>
    <p:embeddedFont>
      <p:font typeface="Alice 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0" d="100"/>
          <a:sy n="60" d="100"/>
        </p:scale>
        <p:origin x="370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e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1C440A-D7DF-4450-966E-8D737B62124E}" type="datetimeFigureOut">
              <a:rPr lang="en-GB" smtClean="0"/>
              <a:t>02/01/2026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253DD1-64E9-412F-91CC-5CA12E333A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979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253DD1-64E9-412F-91CC-5CA12E333AA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30652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253DD1-64E9-412F-91CC-5CA12E333AA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4040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e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.png"/><Relationship Id="rId9" Type="http://schemas.openxmlformats.org/officeDocument/2006/relationships/image" Target="../media/image6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0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jpe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016212" y="6837824"/>
            <a:ext cx="12255575" cy="2420476"/>
          </a:xfrm>
          <a:custGeom>
            <a:avLst/>
            <a:gdLst/>
            <a:ahLst/>
            <a:cxnLst/>
            <a:rect l="l" t="t" r="r" b="b"/>
            <a:pathLst>
              <a:path w="12255575" h="2420476">
                <a:moveTo>
                  <a:pt x="0" y="0"/>
                </a:moveTo>
                <a:lnTo>
                  <a:pt x="12255576" y="0"/>
                </a:lnTo>
                <a:lnTo>
                  <a:pt x="12255576" y="2420476"/>
                </a:lnTo>
                <a:lnTo>
                  <a:pt x="0" y="24204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5400000">
            <a:off x="5628143" y="-984288"/>
            <a:ext cx="7031714" cy="12255575"/>
          </a:xfrm>
          <a:custGeom>
            <a:avLst/>
            <a:gdLst/>
            <a:ahLst/>
            <a:cxnLst/>
            <a:rect l="l" t="t" r="r" b="b"/>
            <a:pathLst>
              <a:path w="7031714" h="12255575">
                <a:moveTo>
                  <a:pt x="0" y="0"/>
                </a:moveTo>
                <a:lnTo>
                  <a:pt x="7031714" y="0"/>
                </a:lnTo>
                <a:lnTo>
                  <a:pt x="7031714" y="12255576"/>
                </a:lnTo>
                <a:lnTo>
                  <a:pt x="0" y="122555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r="-25706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322728" y="3287556"/>
            <a:ext cx="11642544" cy="3126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040200"/>
                </a:solidFill>
                <a:latin typeface="Alice"/>
                <a:ea typeface="Alice"/>
                <a:cs typeface="Alice"/>
                <a:sym typeface="Alice"/>
              </a:rPr>
              <a:t>EW1: Final Evaluation</a:t>
            </a:r>
          </a:p>
          <a:p>
            <a:pPr marL="0" lvl="0" indent="0" algn="ctr">
              <a:lnSpc>
                <a:spcPts val="9660"/>
              </a:lnSpc>
              <a:spcBef>
                <a:spcPct val="0"/>
              </a:spcBef>
            </a:pPr>
            <a:r>
              <a:rPr lang="en-US" sz="6900" u="none" strike="noStrike">
                <a:solidFill>
                  <a:srgbClr val="040200"/>
                </a:solidFill>
                <a:latin typeface="Alice"/>
                <a:ea typeface="Alice"/>
                <a:cs typeface="Alice"/>
                <a:sym typeface="Alice"/>
              </a:rPr>
              <a:t>Smart Thermal Cooling System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306213" y="6771486"/>
            <a:ext cx="7675573" cy="1616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39"/>
              </a:lnSpc>
            </a:pPr>
            <a:r>
              <a:rPr lang="en-US" sz="309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Gauri Krishnan, Sudeepti Polnati</a:t>
            </a:r>
          </a:p>
          <a:p>
            <a:pPr algn="ctr">
              <a:lnSpc>
                <a:spcPts val="4339"/>
              </a:lnSpc>
            </a:pPr>
            <a:r>
              <a:rPr lang="en-US" sz="309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Team ID: 28</a:t>
            </a:r>
          </a:p>
          <a:p>
            <a:pPr algn="ctr">
              <a:lnSpc>
                <a:spcPts val="4339"/>
              </a:lnSpc>
            </a:pPr>
            <a:r>
              <a:rPr lang="en-US" sz="309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TA: Ananya Varma</a:t>
            </a:r>
          </a:p>
        </p:txBody>
      </p:sp>
      <p:sp>
        <p:nvSpPr>
          <p:cNvPr id="7" name="Freeform 7"/>
          <p:cNvSpPr/>
          <p:nvPr/>
        </p:nvSpPr>
        <p:spPr>
          <a:xfrm rot="853158">
            <a:off x="8692193" y="1669099"/>
            <a:ext cx="903614" cy="1472890"/>
          </a:xfrm>
          <a:custGeom>
            <a:avLst/>
            <a:gdLst/>
            <a:ahLst/>
            <a:cxnLst/>
            <a:rect l="l" t="t" r="r" b="b"/>
            <a:pathLst>
              <a:path w="903614" h="1472890">
                <a:moveTo>
                  <a:pt x="0" y="0"/>
                </a:moveTo>
                <a:lnTo>
                  <a:pt x="903614" y="0"/>
                </a:lnTo>
                <a:lnTo>
                  <a:pt x="903614" y="1472891"/>
                </a:lnTo>
                <a:lnTo>
                  <a:pt x="0" y="14728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D81641-1F89-A12F-A4E3-07E6F27599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32F4C3C-9B16-A6D4-5F39-D3E6B9FE76B1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1CCBEDBE-114D-D162-8607-23200166DCD0}"/>
              </a:ext>
            </a:extLst>
          </p:cNvPr>
          <p:cNvSpPr/>
          <p:nvPr/>
        </p:nvSpPr>
        <p:spPr>
          <a:xfrm rot="5400000">
            <a:off x="1086244" y="-1086244"/>
            <a:ext cx="14134312" cy="16306800"/>
          </a:xfrm>
          <a:custGeom>
            <a:avLst/>
            <a:gdLst/>
            <a:ahLst/>
            <a:cxnLst/>
            <a:rect l="l" t="t" r="r" b="b"/>
            <a:pathLst>
              <a:path w="14134312" h="13480600">
                <a:moveTo>
                  <a:pt x="0" y="0"/>
                </a:moveTo>
                <a:lnTo>
                  <a:pt x="14134312" y="0"/>
                </a:lnTo>
                <a:lnTo>
                  <a:pt x="14134312" y="13480600"/>
                </a:lnTo>
                <a:lnTo>
                  <a:pt x="0" y="13480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D2DBF1-30E3-5E99-F74F-4860A6F2C1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247900"/>
            <a:ext cx="8991600" cy="6743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5FC976E-F7FB-1383-15BE-BCC5BCCF46D6}"/>
              </a:ext>
            </a:extLst>
          </p:cNvPr>
          <p:cNvSpPr txBox="1"/>
          <p:nvPr/>
        </p:nvSpPr>
        <p:spPr>
          <a:xfrm>
            <a:off x="10210800" y="1943100"/>
            <a:ext cx="6705600" cy="66565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rgbClr val="040200"/>
                </a:solidFill>
                <a:latin typeface="Alice"/>
              </a:rPr>
              <a:t>The red curve represents the run-time characteristics if only the fan is used, whereas the blue curve represents the cooling when only the water pump is used.</a:t>
            </a:r>
          </a:p>
          <a:p>
            <a:pPr>
              <a:lnSpc>
                <a:spcPct val="150000"/>
              </a:lnSpc>
            </a:pPr>
            <a:endParaRPr lang="en-GB" sz="3200" dirty="0">
              <a:solidFill>
                <a:srgbClr val="040200"/>
              </a:solidFill>
              <a:latin typeface="Alice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rgbClr val="040200"/>
                </a:solidFill>
                <a:latin typeface="Alice"/>
              </a:rPr>
              <a:t>As can be observed from the graph, the fan is more effective in cooling in our hardware setup.</a:t>
            </a:r>
          </a:p>
        </p:txBody>
      </p:sp>
    </p:spTree>
    <p:extLst>
      <p:ext uri="{BB962C8B-B14F-4D97-AF65-F5344CB8AC3E}">
        <p14:creationId xmlns:p14="http://schemas.microsoft.com/office/powerpoint/2010/main" val="223666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57544" y="-57544"/>
            <a:ext cx="14134312" cy="14249400"/>
          </a:xfrm>
          <a:custGeom>
            <a:avLst/>
            <a:gdLst/>
            <a:ahLst/>
            <a:cxnLst/>
            <a:rect l="l" t="t" r="r" b="b"/>
            <a:pathLst>
              <a:path w="14134312" h="13480600">
                <a:moveTo>
                  <a:pt x="0" y="0"/>
                </a:moveTo>
                <a:lnTo>
                  <a:pt x="14134312" y="0"/>
                </a:lnTo>
                <a:lnTo>
                  <a:pt x="14134312" y="13480600"/>
                </a:lnTo>
                <a:lnTo>
                  <a:pt x="0" y="13480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52400" y="426856"/>
            <a:ext cx="13023400" cy="94332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730"/>
              </a:lnSpc>
            </a:pPr>
            <a:r>
              <a:rPr lang="en-US" sz="3600" dirty="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    Practical Implementations:</a:t>
            </a:r>
          </a:p>
          <a:p>
            <a:pPr marL="883767" lvl="1" indent="-441884" algn="l">
              <a:lnSpc>
                <a:spcPts val="573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This system is very practical, even being implemented in a multitude of scenarios:</a:t>
            </a:r>
          </a:p>
          <a:p>
            <a:pPr marL="1013383" lvl="1" indent="-571500" algn="l">
              <a:lnSpc>
                <a:spcPts val="573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The system of using fans and water pumps to cool down components is implemented even in automobiles, machinery, and even for maintaining servers in Data </a:t>
            </a:r>
            <a:r>
              <a:rPr lang="en-US" sz="3600" dirty="0" err="1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Centres</a:t>
            </a:r>
            <a:r>
              <a:rPr lang="en-US" sz="3600" dirty="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.</a:t>
            </a:r>
          </a:p>
          <a:p>
            <a:pPr marL="441883" lvl="1" algn="l">
              <a:lnSpc>
                <a:spcPts val="5730"/>
              </a:lnSpc>
            </a:pPr>
            <a:endParaRPr lang="en-US" sz="3600" dirty="0">
              <a:solidFill>
                <a:srgbClr val="000000"/>
              </a:solidFill>
              <a:latin typeface="Alice"/>
              <a:ea typeface="Alice"/>
              <a:cs typeface="Alice"/>
              <a:sym typeface="Alice"/>
            </a:endParaRPr>
          </a:p>
          <a:p>
            <a:pPr marL="441883" lvl="1" algn="l">
              <a:lnSpc>
                <a:spcPts val="5730"/>
              </a:lnSpc>
            </a:pPr>
            <a:r>
              <a:rPr lang="en-US" sz="3600" dirty="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The project is cost efficient as it prevents the major production losses that would have occurred due to overheating of the machines.</a:t>
            </a:r>
            <a:br>
              <a:rPr lang="en-US" sz="3600" dirty="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</a:br>
            <a:br>
              <a:rPr lang="en-US" sz="4000" dirty="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</a:br>
            <a:endParaRPr lang="en-US" sz="4000" dirty="0">
              <a:solidFill>
                <a:srgbClr val="000000"/>
              </a:solidFill>
              <a:latin typeface="Alice"/>
              <a:ea typeface="Alice"/>
              <a:cs typeface="Alice"/>
              <a:sym typeface="Alic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587513" y="7834807"/>
            <a:ext cx="9896845" cy="1954627"/>
          </a:xfrm>
          <a:custGeom>
            <a:avLst/>
            <a:gdLst/>
            <a:ahLst/>
            <a:cxnLst/>
            <a:rect l="l" t="t" r="r" b="b"/>
            <a:pathLst>
              <a:path w="9896845" h="1954627">
                <a:moveTo>
                  <a:pt x="0" y="0"/>
                </a:moveTo>
                <a:lnTo>
                  <a:pt x="9896845" y="0"/>
                </a:lnTo>
                <a:lnTo>
                  <a:pt x="9896845" y="1954627"/>
                </a:lnTo>
                <a:lnTo>
                  <a:pt x="0" y="19546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1171089" y="0"/>
            <a:ext cx="17493541" cy="10287000"/>
          </a:xfrm>
          <a:custGeom>
            <a:avLst/>
            <a:gdLst/>
            <a:ahLst/>
            <a:cxnLst/>
            <a:rect l="l" t="t" r="r" b="b"/>
            <a:pathLst>
              <a:path w="17493541" h="10287000">
                <a:moveTo>
                  <a:pt x="0" y="0"/>
                </a:moveTo>
                <a:lnTo>
                  <a:pt x="17493542" y="0"/>
                </a:lnTo>
                <a:lnTo>
                  <a:pt x="1749354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3780" t="-17763" b="-184605"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9531328" y="2984623"/>
            <a:ext cx="1309294" cy="784433"/>
            <a:chOff x="0" y="0"/>
            <a:chExt cx="1356642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56642" cy="812800"/>
            </a:xfrm>
            <a:custGeom>
              <a:avLst/>
              <a:gdLst/>
              <a:ahLst/>
              <a:cxnLst/>
              <a:rect l="l" t="t" r="r" b="b"/>
              <a:pathLst>
                <a:path w="1356642" h="812800">
                  <a:moveTo>
                    <a:pt x="678321" y="0"/>
                  </a:moveTo>
                  <a:cubicBezTo>
                    <a:pt x="303695" y="0"/>
                    <a:pt x="0" y="181951"/>
                    <a:pt x="0" y="406400"/>
                  </a:cubicBezTo>
                  <a:cubicBezTo>
                    <a:pt x="0" y="630849"/>
                    <a:pt x="303695" y="812800"/>
                    <a:pt x="678321" y="812800"/>
                  </a:cubicBezTo>
                  <a:cubicBezTo>
                    <a:pt x="1052947" y="812800"/>
                    <a:pt x="1356642" y="630849"/>
                    <a:pt x="1356642" y="406400"/>
                  </a:cubicBezTo>
                  <a:cubicBezTo>
                    <a:pt x="1356642" y="181951"/>
                    <a:pt x="1052947" y="0"/>
                    <a:pt x="678321" y="0"/>
                  </a:cubicBezTo>
                  <a:close/>
                </a:path>
              </a:pathLst>
            </a:custGeom>
            <a:solidFill>
              <a:srgbClr val="000000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127185" y="9525"/>
              <a:ext cx="1102271" cy="72707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4387"/>
                </a:lnSpc>
                <a:spcBef>
                  <a:spcPct val="0"/>
                </a:spcBef>
              </a:pPr>
              <a:r>
                <a:rPr lang="en-US" sz="3133" dirty="0">
                  <a:solidFill>
                    <a:srgbClr val="FFFFFF"/>
                  </a:solidFill>
                  <a:latin typeface="Alice"/>
                  <a:ea typeface="Alice"/>
                  <a:cs typeface="Alice"/>
                  <a:sym typeface="Alice"/>
                </a:rPr>
                <a:t>1000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880880" y="4125528"/>
            <a:ext cx="7709902" cy="784433"/>
            <a:chOff x="0" y="0"/>
            <a:chExt cx="10279869" cy="1045911"/>
          </a:xfrm>
        </p:grpSpPr>
        <p:grpSp>
          <p:nvGrpSpPr>
            <p:cNvPr id="9" name="Group 9"/>
            <p:cNvGrpSpPr/>
            <p:nvPr/>
          </p:nvGrpSpPr>
          <p:grpSpPr>
            <a:xfrm>
              <a:off x="9233959" y="0"/>
              <a:ext cx="1045911" cy="1045911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4387"/>
                  </a:lnSpc>
                  <a:spcBef>
                    <a:spcPct val="0"/>
                  </a:spcBef>
                </a:pPr>
                <a:r>
                  <a:rPr lang="en-US" sz="3133">
                    <a:solidFill>
                      <a:srgbClr val="FFFFFF"/>
                    </a:solidFill>
                    <a:latin typeface="Alice"/>
                    <a:ea typeface="Alice"/>
                    <a:cs typeface="Alice"/>
                    <a:sym typeface="Alice"/>
                  </a:rPr>
                  <a:t>60</a:t>
                </a:r>
              </a:p>
            </p:txBody>
          </p:sp>
        </p:grpSp>
        <p:sp>
          <p:nvSpPr>
            <p:cNvPr id="12" name="TextBox 12"/>
            <p:cNvSpPr txBox="1"/>
            <p:nvPr/>
          </p:nvSpPr>
          <p:spPr>
            <a:xfrm>
              <a:off x="0" y="256467"/>
              <a:ext cx="5890648" cy="7709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750"/>
                </a:lnSpc>
              </a:pPr>
              <a:r>
                <a:rPr lang="en-US" sz="3393" dirty="0">
                  <a:solidFill>
                    <a:srgbClr val="010101"/>
                  </a:solidFill>
                  <a:latin typeface="Alice"/>
                  <a:ea typeface="Alice"/>
                  <a:cs typeface="Alice"/>
                  <a:sym typeface="Alice"/>
                </a:rPr>
                <a:t>3-6V DC Water Pump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686936" y="5100461"/>
            <a:ext cx="998079" cy="784433"/>
            <a:chOff x="0" y="0"/>
            <a:chExt cx="1034172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34172" cy="812800"/>
            </a:xfrm>
            <a:custGeom>
              <a:avLst/>
              <a:gdLst/>
              <a:ahLst/>
              <a:cxnLst/>
              <a:rect l="l" t="t" r="r" b="b"/>
              <a:pathLst>
                <a:path w="1034172" h="812800">
                  <a:moveTo>
                    <a:pt x="517086" y="0"/>
                  </a:moveTo>
                  <a:cubicBezTo>
                    <a:pt x="231507" y="0"/>
                    <a:pt x="0" y="181951"/>
                    <a:pt x="0" y="406400"/>
                  </a:cubicBezTo>
                  <a:cubicBezTo>
                    <a:pt x="0" y="630849"/>
                    <a:pt x="231507" y="812800"/>
                    <a:pt x="517086" y="812800"/>
                  </a:cubicBezTo>
                  <a:cubicBezTo>
                    <a:pt x="802665" y="812800"/>
                    <a:pt x="1034172" y="630849"/>
                    <a:pt x="1034172" y="406400"/>
                  </a:cubicBezTo>
                  <a:cubicBezTo>
                    <a:pt x="1034172" y="181951"/>
                    <a:pt x="802665" y="0"/>
                    <a:pt x="517086" y="0"/>
                  </a:cubicBezTo>
                  <a:close/>
                </a:path>
              </a:pathLst>
            </a:custGeom>
            <a:solidFill>
              <a:srgbClr val="000000"/>
            </a:solidFill>
            <a:ln cap="sq">
              <a:noFill/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96954" y="9525"/>
              <a:ext cx="840265" cy="72707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4387"/>
                </a:lnSpc>
                <a:spcBef>
                  <a:spcPct val="0"/>
                </a:spcBef>
              </a:pPr>
              <a:r>
                <a:rPr lang="en-US" sz="3133">
                  <a:solidFill>
                    <a:srgbClr val="FFFFFF"/>
                  </a:solidFill>
                  <a:latin typeface="Alice"/>
                  <a:ea typeface="Alice"/>
                  <a:cs typeface="Alice"/>
                  <a:sym typeface="Alice"/>
                </a:rPr>
                <a:t>300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2886726" y="6075394"/>
            <a:ext cx="7709902" cy="784433"/>
            <a:chOff x="0" y="0"/>
            <a:chExt cx="10279869" cy="1045911"/>
          </a:xfrm>
        </p:grpSpPr>
        <p:grpSp>
          <p:nvGrpSpPr>
            <p:cNvPr id="17" name="Group 17"/>
            <p:cNvGrpSpPr/>
            <p:nvPr/>
          </p:nvGrpSpPr>
          <p:grpSpPr>
            <a:xfrm>
              <a:off x="9233959" y="0"/>
              <a:ext cx="1045911" cy="1045911"/>
              <a:chOff x="0" y="0"/>
              <a:chExt cx="812800" cy="8128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4387"/>
                  </a:lnSpc>
                  <a:spcBef>
                    <a:spcPct val="0"/>
                  </a:spcBef>
                </a:pPr>
                <a:r>
                  <a:rPr lang="en-US" sz="3133">
                    <a:solidFill>
                      <a:srgbClr val="FFFFFF"/>
                    </a:solidFill>
                    <a:latin typeface="Alice"/>
                    <a:ea typeface="Alice"/>
                    <a:cs typeface="Alice"/>
                    <a:sym typeface="Alice"/>
                  </a:rPr>
                  <a:t>50</a:t>
                </a:r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0" y="78666"/>
              <a:ext cx="5890648" cy="7657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750"/>
                </a:lnSpc>
              </a:pPr>
              <a:r>
                <a:rPr lang="en-US" sz="3393">
                  <a:solidFill>
                    <a:srgbClr val="010101"/>
                  </a:solidFill>
                  <a:latin typeface="Alice"/>
                  <a:ea typeface="Alice"/>
                  <a:cs typeface="Alice"/>
                  <a:sym typeface="Alice"/>
                </a:rPr>
                <a:t>5V 2-Relay Module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773133" y="7050374"/>
            <a:ext cx="825685" cy="784433"/>
            <a:chOff x="0" y="0"/>
            <a:chExt cx="855544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55544" cy="812800"/>
            </a:xfrm>
            <a:custGeom>
              <a:avLst/>
              <a:gdLst/>
              <a:ahLst/>
              <a:cxnLst/>
              <a:rect l="l" t="t" r="r" b="b"/>
              <a:pathLst>
                <a:path w="855544" h="812800">
                  <a:moveTo>
                    <a:pt x="427772" y="0"/>
                  </a:moveTo>
                  <a:cubicBezTo>
                    <a:pt x="191520" y="0"/>
                    <a:pt x="0" y="181951"/>
                    <a:pt x="0" y="406400"/>
                  </a:cubicBezTo>
                  <a:cubicBezTo>
                    <a:pt x="0" y="630849"/>
                    <a:pt x="191520" y="812800"/>
                    <a:pt x="427772" y="812800"/>
                  </a:cubicBezTo>
                  <a:cubicBezTo>
                    <a:pt x="664024" y="812800"/>
                    <a:pt x="855544" y="630849"/>
                    <a:pt x="855544" y="406400"/>
                  </a:cubicBezTo>
                  <a:cubicBezTo>
                    <a:pt x="855544" y="181951"/>
                    <a:pt x="664024" y="0"/>
                    <a:pt x="427772" y="0"/>
                  </a:cubicBezTo>
                  <a:close/>
                </a:path>
              </a:pathLst>
            </a:custGeom>
            <a:solidFill>
              <a:srgbClr val="000000"/>
            </a:solidFill>
            <a:ln cap="sq">
              <a:noFill/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80207" y="9525"/>
              <a:ext cx="695129" cy="72707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4387"/>
                </a:lnSpc>
                <a:spcBef>
                  <a:spcPct val="0"/>
                </a:spcBef>
              </a:pPr>
              <a:r>
                <a:rPr lang="en-US" sz="3133">
                  <a:solidFill>
                    <a:srgbClr val="FFFFFF"/>
                  </a:solidFill>
                  <a:latin typeface="Alice"/>
                  <a:ea typeface="Alice"/>
                  <a:cs typeface="Alice"/>
                  <a:sym typeface="Alice"/>
                </a:rPr>
                <a:t>200</a:t>
              </a:r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880880" y="7006601"/>
            <a:ext cx="4650319" cy="595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0"/>
              </a:lnSpc>
            </a:pPr>
            <a:r>
              <a:rPr lang="en-US" sz="3393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Arduino UNO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2886726" y="7930034"/>
            <a:ext cx="7709902" cy="784433"/>
            <a:chOff x="0" y="0"/>
            <a:chExt cx="10279869" cy="1045911"/>
          </a:xfrm>
        </p:grpSpPr>
        <p:grpSp>
          <p:nvGrpSpPr>
            <p:cNvPr id="26" name="Group 26"/>
            <p:cNvGrpSpPr/>
            <p:nvPr/>
          </p:nvGrpSpPr>
          <p:grpSpPr>
            <a:xfrm>
              <a:off x="9233959" y="0"/>
              <a:ext cx="1045911" cy="1045911"/>
              <a:chOff x="0" y="0"/>
              <a:chExt cx="812800" cy="8128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4387"/>
                  </a:lnSpc>
                  <a:spcBef>
                    <a:spcPct val="0"/>
                  </a:spcBef>
                </a:pPr>
                <a:r>
                  <a:rPr lang="en-US" sz="3133">
                    <a:solidFill>
                      <a:srgbClr val="FFFFFF"/>
                    </a:solidFill>
                    <a:latin typeface="Alice"/>
                    <a:ea typeface="Alice"/>
                    <a:cs typeface="Alice"/>
                    <a:sym typeface="Alice"/>
                  </a:rPr>
                  <a:t>20</a:t>
                </a:r>
              </a:p>
            </p:txBody>
          </p:sp>
        </p:grpSp>
        <p:sp>
          <p:nvSpPr>
            <p:cNvPr id="29" name="TextBox 29"/>
            <p:cNvSpPr txBox="1"/>
            <p:nvPr/>
          </p:nvSpPr>
          <p:spPr>
            <a:xfrm>
              <a:off x="0" y="97242"/>
              <a:ext cx="5890648" cy="7657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750"/>
                </a:lnSpc>
              </a:pPr>
              <a:r>
                <a:rPr lang="en-US" sz="3393">
                  <a:solidFill>
                    <a:srgbClr val="010101"/>
                  </a:solidFill>
                  <a:latin typeface="Alice"/>
                  <a:ea typeface="Alice"/>
                  <a:cs typeface="Alice"/>
                  <a:sym typeface="Alice"/>
                </a:rPr>
                <a:t>Arduino Cable</a:t>
              </a:r>
            </a:p>
          </p:txBody>
        </p:sp>
      </p:grpSp>
      <p:sp>
        <p:nvSpPr>
          <p:cNvPr id="30" name="Freeform 30"/>
          <p:cNvSpPr/>
          <p:nvPr/>
        </p:nvSpPr>
        <p:spPr>
          <a:xfrm rot="280094">
            <a:off x="11254802" y="6518124"/>
            <a:ext cx="4209767" cy="831429"/>
          </a:xfrm>
          <a:custGeom>
            <a:avLst/>
            <a:gdLst/>
            <a:ahLst/>
            <a:cxnLst/>
            <a:rect l="l" t="t" r="r" b="b"/>
            <a:pathLst>
              <a:path w="4209767" h="831429">
                <a:moveTo>
                  <a:pt x="0" y="0"/>
                </a:moveTo>
                <a:lnTo>
                  <a:pt x="4209767" y="0"/>
                </a:lnTo>
                <a:lnTo>
                  <a:pt x="4209767" y="831429"/>
                </a:lnTo>
                <a:lnTo>
                  <a:pt x="0" y="8314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31" name="Group 31"/>
          <p:cNvGrpSpPr>
            <a:grpSpLocks noChangeAspect="1"/>
          </p:cNvGrpSpPr>
          <p:nvPr/>
        </p:nvGrpSpPr>
        <p:grpSpPr>
          <a:xfrm rot="326714">
            <a:off x="11414816" y="2886111"/>
            <a:ext cx="4139083" cy="4135208"/>
            <a:chOff x="0" y="0"/>
            <a:chExt cx="3255264" cy="3252216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3255264" cy="3252216"/>
            </a:xfrm>
            <a:custGeom>
              <a:avLst/>
              <a:gdLst/>
              <a:ahLst/>
              <a:cxnLst/>
              <a:rect l="l" t="t" r="r" b="b"/>
              <a:pathLst>
                <a:path w="3255264" h="3252216">
                  <a:moveTo>
                    <a:pt x="3255264" y="3252216"/>
                  </a:moveTo>
                  <a:lnTo>
                    <a:pt x="0" y="3252216"/>
                  </a:lnTo>
                  <a:lnTo>
                    <a:pt x="0" y="0"/>
                  </a:lnTo>
                  <a:lnTo>
                    <a:pt x="3255264" y="0"/>
                  </a:lnTo>
                  <a:lnTo>
                    <a:pt x="3255264" y="3252216"/>
                  </a:lnTo>
                  <a:close/>
                </a:path>
              </a:pathLst>
            </a:custGeom>
            <a:blipFill>
              <a:blip r:embed="rId6"/>
              <a:stretch>
                <a:fillRect l="-15" r="-15"/>
              </a:stretch>
            </a:blipFill>
          </p:spPr>
        </p:sp>
        <p:sp>
          <p:nvSpPr>
            <p:cNvPr id="33" name="Freeform 33"/>
            <p:cNvSpPr/>
            <p:nvPr/>
          </p:nvSpPr>
          <p:spPr>
            <a:xfrm>
              <a:off x="178784" y="170440"/>
              <a:ext cx="2903731" cy="2875349"/>
            </a:xfrm>
            <a:custGeom>
              <a:avLst/>
              <a:gdLst/>
              <a:ahLst/>
              <a:cxnLst/>
              <a:rect l="l" t="t" r="r" b="b"/>
              <a:pathLst>
                <a:path w="2903731" h="2875349">
                  <a:moveTo>
                    <a:pt x="65607" y="158"/>
                  </a:moveTo>
                  <a:lnTo>
                    <a:pt x="2878476" y="31987"/>
                  </a:lnTo>
                  <a:cubicBezTo>
                    <a:pt x="2892501" y="32145"/>
                    <a:pt x="2903731" y="43665"/>
                    <a:pt x="2903531" y="57691"/>
                  </a:cubicBezTo>
                  <a:lnTo>
                    <a:pt x="2863754" y="2850091"/>
                  </a:lnTo>
                  <a:cubicBezTo>
                    <a:pt x="2863553" y="2864142"/>
                    <a:pt x="2851959" y="2875349"/>
                    <a:pt x="2837909" y="2875069"/>
                  </a:cubicBezTo>
                  <a:lnTo>
                    <a:pt x="25041" y="2819370"/>
                  </a:lnTo>
                  <a:cubicBezTo>
                    <a:pt x="11100" y="2819094"/>
                    <a:pt x="0" y="2807608"/>
                    <a:pt x="200" y="2793665"/>
                  </a:cubicBezTo>
                  <a:lnTo>
                    <a:pt x="39977" y="25136"/>
                  </a:lnTo>
                  <a:cubicBezTo>
                    <a:pt x="40179" y="11171"/>
                    <a:pt x="51641" y="0"/>
                    <a:pt x="65607" y="158"/>
                  </a:cubicBezTo>
                  <a:close/>
                </a:path>
              </a:pathLst>
            </a:custGeom>
            <a:blipFill>
              <a:blip r:embed="rId7"/>
              <a:stretch>
                <a:fillRect l="-13943" r="-18084"/>
              </a:stretch>
            </a:blipFill>
          </p:spPr>
        </p:sp>
      </p:grpSp>
      <p:sp>
        <p:nvSpPr>
          <p:cNvPr id="34" name="Freeform 34"/>
          <p:cNvSpPr/>
          <p:nvPr/>
        </p:nvSpPr>
        <p:spPr>
          <a:xfrm rot="853158">
            <a:off x="13443212" y="2519956"/>
            <a:ext cx="451807" cy="736445"/>
          </a:xfrm>
          <a:custGeom>
            <a:avLst/>
            <a:gdLst/>
            <a:ahLst/>
            <a:cxnLst/>
            <a:rect l="l" t="t" r="r" b="b"/>
            <a:pathLst>
              <a:path w="451807" h="736445">
                <a:moveTo>
                  <a:pt x="0" y="0"/>
                </a:moveTo>
                <a:lnTo>
                  <a:pt x="451807" y="0"/>
                </a:lnTo>
                <a:lnTo>
                  <a:pt x="451807" y="736446"/>
                </a:lnTo>
                <a:lnTo>
                  <a:pt x="0" y="73644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grpSp>
        <p:nvGrpSpPr>
          <p:cNvPr id="35" name="Group 35"/>
          <p:cNvGrpSpPr/>
          <p:nvPr/>
        </p:nvGrpSpPr>
        <p:grpSpPr>
          <a:xfrm>
            <a:off x="2886726" y="8809717"/>
            <a:ext cx="7709902" cy="784433"/>
            <a:chOff x="0" y="0"/>
            <a:chExt cx="10279869" cy="1045911"/>
          </a:xfrm>
        </p:grpSpPr>
        <p:grpSp>
          <p:nvGrpSpPr>
            <p:cNvPr id="36" name="Group 36"/>
            <p:cNvGrpSpPr/>
            <p:nvPr/>
          </p:nvGrpSpPr>
          <p:grpSpPr>
            <a:xfrm>
              <a:off x="9233959" y="0"/>
              <a:ext cx="1045911" cy="1045911"/>
              <a:chOff x="0" y="0"/>
              <a:chExt cx="812800" cy="812800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4387"/>
                  </a:lnSpc>
                  <a:spcBef>
                    <a:spcPct val="0"/>
                  </a:spcBef>
                </a:pPr>
                <a:r>
                  <a:rPr lang="en-US" sz="3133">
                    <a:solidFill>
                      <a:srgbClr val="FFFFFF"/>
                    </a:solidFill>
                    <a:latin typeface="Alice"/>
                    <a:ea typeface="Alice"/>
                    <a:cs typeface="Alice"/>
                    <a:sym typeface="Alice"/>
                  </a:rPr>
                  <a:t>150</a:t>
                </a:r>
              </a:p>
            </p:txBody>
          </p:sp>
        </p:grpSp>
        <p:sp>
          <p:nvSpPr>
            <p:cNvPr id="39" name="TextBox 39"/>
            <p:cNvSpPr txBox="1"/>
            <p:nvPr/>
          </p:nvSpPr>
          <p:spPr>
            <a:xfrm>
              <a:off x="0" y="97242"/>
              <a:ext cx="5890648" cy="7657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750"/>
                </a:lnSpc>
              </a:pPr>
              <a:r>
                <a:rPr lang="en-US" sz="3393" dirty="0">
                  <a:solidFill>
                    <a:srgbClr val="010101"/>
                  </a:solidFill>
                  <a:latin typeface="Alice"/>
                  <a:ea typeface="Alice"/>
                  <a:cs typeface="Alice"/>
                  <a:sym typeface="Alice"/>
                </a:rPr>
                <a:t>Plastic Box</a:t>
              </a:r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3587513" y="1001701"/>
            <a:ext cx="9963961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040200"/>
                </a:solidFill>
                <a:latin typeface="Alice"/>
                <a:ea typeface="Alice"/>
                <a:cs typeface="Alice"/>
                <a:sym typeface="Alice"/>
              </a:rPr>
              <a:t>Cost of the Solution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2880880" y="2917948"/>
            <a:ext cx="6263120" cy="1073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3099" dirty="0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Adafruit TMP117 High Accuracy I2C Temperature Sensor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2886726" y="5151961"/>
            <a:ext cx="4417986" cy="595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0"/>
              </a:lnSpc>
            </a:pPr>
            <a:r>
              <a:rPr lang="en-US" sz="3393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12V DC Fan</a:t>
            </a:r>
          </a:p>
        </p:txBody>
      </p:sp>
      <p:sp>
        <p:nvSpPr>
          <p:cNvPr id="65" name="TextBox 39">
            <a:extLst>
              <a:ext uri="{FF2B5EF4-FFF2-40B4-BE49-F238E27FC236}">
                <a16:creationId xmlns:a16="http://schemas.microsoft.com/office/drawing/2014/main" id="{F8DA8D56-0DC0-6588-3DEB-72411D5D76B0}"/>
              </a:ext>
            </a:extLst>
          </p:cNvPr>
          <p:cNvSpPr txBox="1"/>
          <p:nvPr/>
        </p:nvSpPr>
        <p:spPr>
          <a:xfrm>
            <a:off x="5637654" y="9543907"/>
            <a:ext cx="4417986" cy="574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0"/>
              </a:lnSpc>
            </a:pPr>
            <a:r>
              <a:rPr lang="en-US" sz="3393" dirty="0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Total Cost: 1780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2663262" y="1028700"/>
            <a:ext cx="12219374" cy="8463048"/>
            <a:chOff x="0" y="0"/>
            <a:chExt cx="3429000" cy="2374900"/>
          </a:xfrm>
        </p:grpSpPr>
        <p:sp>
          <p:nvSpPr>
            <p:cNvPr id="4" name="Freeform 4"/>
            <p:cNvSpPr/>
            <p:nvPr/>
          </p:nvSpPr>
          <p:spPr>
            <a:xfrm>
              <a:off x="50800" y="76200"/>
              <a:ext cx="3340100" cy="2235200"/>
            </a:xfrm>
            <a:custGeom>
              <a:avLst/>
              <a:gdLst/>
              <a:ahLst/>
              <a:cxnLst/>
              <a:rect l="l" t="t" r="r" b="b"/>
              <a:pathLst>
                <a:path w="3340100" h="2235200">
                  <a:moveTo>
                    <a:pt x="2171700" y="25400"/>
                  </a:moveTo>
                  <a:lnTo>
                    <a:pt x="2400300" y="0"/>
                  </a:lnTo>
                  <a:lnTo>
                    <a:pt x="2641600" y="38100"/>
                  </a:lnTo>
                  <a:lnTo>
                    <a:pt x="2984500" y="38100"/>
                  </a:lnTo>
                  <a:cubicBezTo>
                    <a:pt x="2984500" y="38100"/>
                    <a:pt x="3086100" y="12700"/>
                    <a:pt x="3098800" y="38100"/>
                  </a:cubicBezTo>
                  <a:cubicBezTo>
                    <a:pt x="3111500" y="63500"/>
                    <a:pt x="3162300" y="228600"/>
                    <a:pt x="3162300" y="228600"/>
                  </a:cubicBezTo>
                  <a:cubicBezTo>
                    <a:pt x="3162300" y="228600"/>
                    <a:pt x="3213100" y="304800"/>
                    <a:pt x="3200400" y="355600"/>
                  </a:cubicBezTo>
                  <a:cubicBezTo>
                    <a:pt x="3187700" y="406400"/>
                    <a:pt x="3225800" y="520700"/>
                    <a:pt x="3225800" y="520700"/>
                  </a:cubicBezTo>
                  <a:cubicBezTo>
                    <a:pt x="3225800" y="520700"/>
                    <a:pt x="3251200" y="571500"/>
                    <a:pt x="3225800" y="622300"/>
                  </a:cubicBezTo>
                  <a:cubicBezTo>
                    <a:pt x="3225800" y="622300"/>
                    <a:pt x="3213100" y="762000"/>
                    <a:pt x="3238500" y="812800"/>
                  </a:cubicBezTo>
                  <a:cubicBezTo>
                    <a:pt x="3238500" y="812800"/>
                    <a:pt x="3276600" y="838200"/>
                    <a:pt x="3251200" y="1003300"/>
                  </a:cubicBezTo>
                  <a:lnTo>
                    <a:pt x="3263900" y="1181100"/>
                  </a:lnTo>
                  <a:cubicBezTo>
                    <a:pt x="3263900" y="1181100"/>
                    <a:pt x="3238500" y="1257300"/>
                    <a:pt x="3251200" y="1308100"/>
                  </a:cubicBezTo>
                  <a:lnTo>
                    <a:pt x="3276600" y="1562100"/>
                  </a:lnTo>
                  <a:lnTo>
                    <a:pt x="3327400" y="1701800"/>
                  </a:lnTo>
                  <a:lnTo>
                    <a:pt x="3327400" y="1854200"/>
                  </a:lnTo>
                  <a:lnTo>
                    <a:pt x="3340100" y="1955800"/>
                  </a:lnTo>
                  <a:cubicBezTo>
                    <a:pt x="3340100" y="1955800"/>
                    <a:pt x="3314700" y="2019300"/>
                    <a:pt x="3213100" y="2044700"/>
                  </a:cubicBezTo>
                  <a:cubicBezTo>
                    <a:pt x="3213100" y="2044700"/>
                    <a:pt x="3149600" y="2044700"/>
                    <a:pt x="3098800" y="2082800"/>
                  </a:cubicBezTo>
                  <a:cubicBezTo>
                    <a:pt x="3048000" y="2120900"/>
                    <a:pt x="2933700" y="2197100"/>
                    <a:pt x="2870200" y="2184400"/>
                  </a:cubicBezTo>
                  <a:cubicBezTo>
                    <a:pt x="2870200" y="2184400"/>
                    <a:pt x="2717800" y="2171700"/>
                    <a:pt x="2692400" y="2146300"/>
                  </a:cubicBezTo>
                  <a:cubicBezTo>
                    <a:pt x="2692400" y="2146300"/>
                    <a:pt x="2590800" y="2133600"/>
                    <a:pt x="2565400" y="2133600"/>
                  </a:cubicBezTo>
                  <a:cubicBezTo>
                    <a:pt x="2540000" y="2133600"/>
                    <a:pt x="2476500" y="2146300"/>
                    <a:pt x="2476500" y="2146300"/>
                  </a:cubicBezTo>
                  <a:cubicBezTo>
                    <a:pt x="2476500" y="2146300"/>
                    <a:pt x="2400300" y="2171700"/>
                    <a:pt x="2362200" y="2159000"/>
                  </a:cubicBezTo>
                  <a:cubicBezTo>
                    <a:pt x="2324100" y="2146300"/>
                    <a:pt x="2298700" y="2146300"/>
                    <a:pt x="2222500" y="2159000"/>
                  </a:cubicBezTo>
                  <a:cubicBezTo>
                    <a:pt x="2222500" y="2159000"/>
                    <a:pt x="2197100" y="2184400"/>
                    <a:pt x="2019300" y="2184400"/>
                  </a:cubicBezTo>
                  <a:cubicBezTo>
                    <a:pt x="2019300" y="2184400"/>
                    <a:pt x="1866900" y="2235200"/>
                    <a:pt x="1790700" y="2184400"/>
                  </a:cubicBezTo>
                  <a:cubicBezTo>
                    <a:pt x="1790700" y="2184400"/>
                    <a:pt x="1765300" y="2146300"/>
                    <a:pt x="1549400" y="2159000"/>
                  </a:cubicBezTo>
                  <a:cubicBezTo>
                    <a:pt x="1549400" y="2159000"/>
                    <a:pt x="1397000" y="2171700"/>
                    <a:pt x="1371600" y="2159000"/>
                  </a:cubicBezTo>
                  <a:lnTo>
                    <a:pt x="1066800" y="2197100"/>
                  </a:lnTo>
                  <a:cubicBezTo>
                    <a:pt x="1066800" y="2197100"/>
                    <a:pt x="723900" y="2184400"/>
                    <a:pt x="673100" y="2171700"/>
                  </a:cubicBezTo>
                  <a:cubicBezTo>
                    <a:pt x="622300" y="2159000"/>
                    <a:pt x="419100" y="2120900"/>
                    <a:pt x="393700" y="2146300"/>
                  </a:cubicBezTo>
                  <a:cubicBezTo>
                    <a:pt x="368300" y="2171700"/>
                    <a:pt x="215900" y="2171700"/>
                    <a:pt x="190500" y="2159000"/>
                  </a:cubicBezTo>
                  <a:cubicBezTo>
                    <a:pt x="165100" y="2146300"/>
                    <a:pt x="127000" y="2044700"/>
                    <a:pt x="114300" y="1993900"/>
                  </a:cubicBezTo>
                  <a:cubicBezTo>
                    <a:pt x="101600" y="1943100"/>
                    <a:pt x="101600" y="1803400"/>
                    <a:pt x="101600" y="1778000"/>
                  </a:cubicBezTo>
                  <a:cubicBezTo>
                    <a:pt x="101600" y="1752600"/>
                    <a:pt x="63500" y="1714500"/>
                    <a:pt x="63500" y="1714500"/>
                  </a:cubicBezTo>
                  <a:lnTo>
                    <a:pt x="88900" y="1562100"/>
                  </a:lnTo>
                  <a:cubicBezTo>
                    <a:pt x="88900" y="1562100"/>
                    <a:pt x="88900" y="1435100"/>
                    <a:pt x="63500" y="1397000"/>
                  </a:cubicBezTo>
                  <a:cubicBezTo>
                    <a:pt x="38100" y="1358900"/>
                    <a:pt x="63500" y="1206500"/>
                    <a:pt x="63500" y="1206500"/>
                  </a:cubicBezTo>
                  <a:cubicBezTo>
                    <a:pt x="63500" y="1206500"/>
                    <a:pt x="38100" y="1079500"/>
                    <a:pt x="50800" y="1041400"/>
                  </a:cubicBezTo>
                  <a:cubicBezTo>
                    <a:pt x="63500" y="1003300"/>
                    <a:pt x="76200" y="939800"/>
                    <a:pt x="76200" y="901700"/>
                  </a:cubicBezTo>
                  <a:cubicBezTo>
                    <a:pt x="76200" y="863600"/>
                    <a:pt x="50800" y="673100"/>
                    <a:pt x="50800" y="673100"/>
                  </a:cubicBezTo>
                  <a:lnTo>
                    <a:pt x="25400" y="571500"/>
                  </a:lnTo>
                  <a:cubicBezTo>
                    <a:pt x="25400" y="571500"/>
                    <a:pt x="0" y="508000"/>
                    <a:pt x="12700" y="393700"/>
                  </a:cubicBezTo>
                  <a:cubicBezTo>
                    <a:pt x="25400" y="279400"/>
                    <a:pt x="12700" y="279400"/>
                    <a:pt x="12700" y="279400"/>
                  </a:cubicBezTo>
                  <a:lnTo>
                    <a:pt x="215900" y="190500"/>
                  </a:lnTo>
                  <a:cubicBezTo>
                    <a:pt x="215900" y="190500"/>
                    <a:pt x="317500" y="76200"/>
                    <a:pt x="482600" y="76200"/>
                  </a:cubicBezTo>
                  <a:lnTo>
                    <a:pt x="609600" y="114300"/>
                  </a:lnTo>
                  <a:cubicBezTo>
                    <a:pt x="609600" y="114300"/>
                    <a:pt x="660400" y="139700"/>
                    <a:pt x="749300" y="127000"/>
                  </a:cubicBezTo>
                  <a:cubicBezTo>
                    <a:pt x="838200" y="114300"/>
                    <a:pt x="914400" y="88900"/>
                    <a:pt x="914400" y="88900"/>
                  </a:cubicBezTo>
                  <a:cubicBezTo>
                    <a:pt x="914400" y="88900"/>
                    <a:pt x="1003300" y="114300"/>
                    <a:pt x="1066800" y="88900"/>
                  </a:cubicBezTo>
                  <a:lnTo>
                    <a:pt x="1117600" y="76200"/>
                  </a:lnTo>
                  <a:lnTo>
                    <a:pt x="1143000" y="76200"/>
                  </a:lnTo>
                  <a:cubicBezTo>
                    <a:pt x="1143000" y="76200"/>
                    <a:pt x="1181100" y="50800"/>
                    <a:pt x="1206500" y="76200"/>
                  </a:cubicBezTo>
                  <a:cubicBezTo>
                    <a:pt x="1206500" y="76200"/>
                    <a:pt x="1231900" y="50800"/>
                    <a:pt x="1270000" y="63500"/>
                  </a:cubicBezTo>
                  <a:cubicBezTo>
                    <a:pt x="1270000" y="63500"/>
                    <a:pt x="1346200" y="38100"/>
                    <a:pt x="1346200" y="38100"/>
                  </a:cubicBezTo>
                  <a:cubicBezTo>
                    <a:pt x="1346200" y="38100"/>
                    <a:pt x="1435100" y="38100"/>
                    <a:pt x="1435100" y="38100"/>
                  </a:cubicBezTo>
                  <a:lnTo>
                    <a:pt x="1524000" y="63500"/>
                  </a:lnTo>
                  <a:lnTo>
                    <a:pt x="1765300" y="63500"/>
                  </a:lnTo>
                  <a:lnTo>
                    <a:pt x="1892300" y="50800"/>
                  </a:lnTo>
                  <a:lnTo>
                    <a:pt x="1943100" y="76200"/>
                  </a:lnTo>
                  <a:lnTo>
                    <a:pt x="2019300" y="50800"/>
                  </a:lnTo>
                  <a:lnTo>
                    <a:pt x="2171700" y="25400"/>
                  </a:lnTo>
                  <a:close/>
                </a:path>
              </a:pathLst>
            </a:custGeom>
            <a:blipFill>
              <a:blip r:embed="rId3"/>
              <a:stretch>
                <a:fillRect t="-25464" b="-25464"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3429000" cy="2374900"/>
            </a:xfrm>
            <a:custGeom>
              <a:avLst/>
              <a:gdLst/>
              <a:ahLst/>
              <a:cxnLst/>
              <a:rect l="l" t="t" r="r" b="b"/>
              <a:pathLst>
                <a:path w="3429000" h="2374900">
                  <a:moveTo>
                    <a:pt x="3429000" y="2374900"/>
                  </a:moveTo>
                  <a:lnTo>
                    <a:pt x="0" y="2374900"/>
                  </a:lnTo>
                  <a:lnTo>
                    <a:pt x="0" y="0"/>
                  </a:lnTo>
                  <a:lnTo>
                    <a:pt x="3429000" y="0"/>
                  </a:lnTo>
                  <a:lnTo>
                    <a:pt x="3429000" y="2374900"/>
                  </a:lnTo>
                  <a:close/>
                </a:path>
              </a:pathLst>
            </a:custGeom>
            <a:blipFill>
              <a:blip r:embed="rId4"/>
              <a:stretch>
                <a:fillRect l="-2902" t="-10996" r="-2492" b="-11124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3166979" y="3391728"/>
            <a:ext cx="11297920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040200"/>
                </a:solidFill>
                <a:latin typeface="Alice"/>
                <a:ea typeface="Alice"/>
                <a:cs typeface="Alice"/>
                <a:sym typeface="Alice"/>
              </a:rPr>
              <a:t>Learnings from the Project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166979" y="5486400"/>
            <a:ext cx="11211941" cy="1722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6796" lvl="1" indent="-323398" algn="l">
              <a:lnSpc>
                <a:spcPts val="3385"/>
              </a:lnSpc>
              <a:buFont typeface="Arial"/>
              <a:buChar char="•"/>
            </a:pPr>
            <a:r>
              <a:rPr lang="en-US" sz="2995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Different types of Temperature Sensors and how to use them.</a:t>
            </a:r>
          </a:p>
          <a:p>
            <a:pPr marL="646796" lvl="1" indent="-323398" algn="l">
              <a:lnSpc>
                <a:spcPts val="3385"/>
              </a:lnSpc>
              <a:buFont typeface="Arial"/>
              <a:buChar char="•"/>
            </a:pPr>
            <a:r>
              <a:rPr lang="en-US" sz="2995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How I2C as well as SCL and SDA work</a:t>
            </a:r>
          </a:p>
          <a:p>
            <a:pPr marL="646796" lvl="1" indent="-323398" algn="l">
              <a:lnSpc>
                <a:spcPts val="3385"/>
              </a:lnSpc>
              <a:buFont typeface="Arial"/>
              <a:buChar char="•"/>
            </a:pPr>
            <a:r>
              <a:rPr lang="en-US" sz="2995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About Relays and their functioning</a:t>
            </a:r>
          </a:p>
          <a:p>
            <a:pPr marL="646796" lvl="1" indent="-323398" algn="l">
              <a:lnSpc>
                <a:spcPts val="3385"/>
              </a:lnSpc>
              <a:buFont typeface="Arial"/>
              <a:buChar char="•"/>
            </a:pPr>
            <a:r>
              <a:rPr lang="en-US" sz="2995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Working of the LCD</a:t>
            </a:r>
          </a:p>
        </p:txBody>
      </p:sp>
      <p:sp>
        <p:nvSpPr>
          <p:cNvPr id="8" name="Freeform 8"/>
          <p:cNvSpPr/>
          <p:nvPr/>
        </p:nvSpPr>
        <p:spPr>
          <a:xfrm rot="853158">
            <a:off x="8685264" y="1724655"/>
            <a:ext cx="866132" cy="1411795"/>
          </a:xfrm>
          <a:custGeom>
            <a:avLst/>
            <a:gdLst/>
            <a:ahLst/>
            <a:cxnLst/>
            <a:rect l="l" t="t" r="r" b="b"/>
            <a:pathLst>
              <a:path w="866132" h="1411795">
                <a:moveTo>
                  <a:pt x="0" y="0"/>
                </a:moveTo>
                <a:lnTo>
                  <a:pt x="866132" y="0"/>
                </a:lnTo>
                <a:lnTo>
                  <a:pt x="866132" y="1411795"/>
                </a:lnTo>
                <a:lnTo>
                  <a:pt x="0" y="14117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2663262" y="1028700"/>
            <a:ext cx="12219374" cy="8463048"/>
            <a:chOff x="0" y="0"/>
            <a:chExt cx="3429000" cy="2374900"/>
          </a:xfrm>
        </p:grpSpPr>
        <p:sp>
          <p:nvSpPr>
            <p:cNvPr id="4" name="Freeform 4"/>
            <p:cNvSpPr/>
            <p:nvPr/>
          </p:nvSpPr>
          <p:spPr>
            <a:xfrm>
              <a:off x="50800" y="76200"/>
              <a:ext cx="3340100" cy="2235200"/>
            </a:xfrm>
            <a:custGeom>
              <a:avLst/>
              <a:gdLst/>
              <a:ahLst/>
              <a:cxnLst/>
              <a:rect l="l" t="t" r="r" b="b"/>
              <a:pathLst>
                <a:path w="3340100" h="2235200">
                  <a:moveTo>
                    <a:pt x="2171700" y="25400"/>
                  </a:moveTo>
                  <a:lnTo>
                    <a:pt x="2400300" y="0"/>
                  </a:lnTo>
                  <a:lnTo>
                    <a:pt x="2641600" y="38100"/>
                  </a:lnTo>
                  <a:lnTo>
                    <a:pt x="2984500" y="38100"/>
                  </a:lnTo>
                  <a:cubicBezTo>
                    <a:pt x="2984500" y="38100"/>
                    <a:pt x="3086100" y="12700"/>
                    <a:pt x="3098800" y="38100"/>
                  </a:cubicBezTo>
                  <a:cubicBezTo>
                    <a:pt x="3111500" y="63500"/>
                    <a:pt x="3162300" y="228600"/>
                    <a:pt x="3162300" y="228600"/>
                  </a:cubicBezTo>
                  <a:cubicBezTo>
                    <a:pt x="3162300" y="228600"/>
                    <a:pt x="3213100" y="304800"/>
                    <a:pt x="3200400" y="355600"/>
                  </a:cubicBezTo>
                  <a:cubicBezTo>
                    <a:pt x="3187700" y="406400"/>
                    <a:pt x="3225800" y="520700"/>
                    <a:pt x="3225800" y="520700"/>
                  </a:cubicBezTo>
                  <a:cubicBezTo>
                    <a:pt x="3225800" y="520700"/>
                    <a:pt x="3251200" y="571500"/>
                    <a:pt x="3225800" y="622300"/>
                  </a:cubicBezTo>
                  <a:cubicBezTo>
                    <a:pt x="3225800" y="622300"/>
                    <a:pt x="3213100" y="762000"/>
                    <a:pt x="3238500" y="812800"/>
                  </a:cubicBezTo>
                  <a:cubicBezTo>
                    <a:pt x="3238500" y="812800"/>
                    <a:pt x="3276600" y="838200"/>
                    <a:pt x="3251200" y="1003300"/>
                  </a:cubicBezTo>
                  <a:lnTo>
                    <a:pt x="3263900" y="1181100"/>
                  </a:lnTo>
                  <a:cubicBezTo>
                    <a:pt x="3263900" y="1181100"/>
                    <a:pt x="3238500" y="1257300"/>
                    <a:pt x="3251200" y="1308100"/>
                  </a:cubicBezTo>
                  <a:lnTo>
                    <a:pt x="3276600" y="1562100"/>
                  </a:lnTo>
                  <a:lnTo>
                    <a:pt x="3327400" y="1701800"/>
                  </a:lnTo>
                  <a:lnTo>
                    <a:pt x="3327400" y="1854200"/>
                  </a:lnTo>
                  <a:lnTo>
                    <a:pt x="3340100" y="1955800"/>
                  </a:lnTo>
                  <a:cubicBezTo>
                    <a:pt x="3340100" y="1955800"/>
                    <a:pt x="3314700" y="2019300"/>
                    <a:pt x="3213100" y="2044700"/>
                  </a:cubicBezTo>
                  <a:cubicBezTo>
                    <a:pt x="3213100" y="2044700"/>
                    <a:pt x="3149600" y="2044700"/>
                    <a:pt x="3098800" y="2082800"/>
                  </a:cubicBezTo>
                  <a:cubicBezTo>
                    <a:pt x="3048000" y="2120900"/>
                    <a:pt x="2933700" y="2197100"/>
                    <a:pt x="2870200" y="2184400"/>
                  </a:cubicBezTo>
                  <a:cubicBezTo>
                    <a:pt x="2870200" y="2184400"/>
                    <a:pt x="2717800" y="2171700"/>
                    <a:pt x="2692400" y="2146300"/>
                  </a:cubicBezTo>
                  <a:cubicBezTo>
                    <a:pt x="2692400" y="2146300"/>
                    <a:pt x="2590800" y="2133600"/>
                    <a:pt x="2565400" y="2133600"/>
                  </a:cubicBezTo>
                  <a:cubicBezTo>
                    <a:pt x="2540000" y="2133600"/>
                    <a:pt x="2476500" y="2146300"/>
                    <a:pt x="2476500" y="2146300"/>
                  </a:cubicBezTo>
                  <a:cubicBezTo>
                    <a:pt x="2476500" y="2146300"/>
                    <a:pt x="2400300" y="2171700"/>
                    <a:pt x="2362200" y="2159000"/>
                  </a:cubicBezTo>
                  <a:cubicBezTo>
                    <a:pt x="2324100" y="2146300"/>
                    <a:pt x="2298700" y="2146300"/>
                    <a:pt x="2222500" y="2159000"/>
                  </a:cubicBezTo>
                  <a:cubicBezTo>
                    <a:pt x="2222500" y="2159000"/>
                    <a:pt x="2197100" y="2184400"/>
                    <a:pt x="2019300" y="2184400"/>
                  </a:cubicBezTo>
                  <a:cubicBezTo>
                    <a:pt x="2019300" y="2184400"/>
                    <a:pt x="1866900" y="2235200"/>
                    <a:pt x="1790700" y="2184400"/>
                  </a:cubicBezTo>
                  <a:cubicBezTo>
                    <a:pt x="1790700" y="2184400"/>
                    <a:pt x="1765300" y="2146300"/>
                    <a:pt x="1549400" y="2159000"/>
                  </a:cubicBezTo>
                  <a:cubicBezTo>
                    <a:pt x="1549400" y="2159000"/>
                    <a:pt x="1397000" y="2171700"/>
                    <a:pt x="1371600" y="2159000"/>
                  </a:cubicBezTo>
                  <a:lnTo>
                    <a:pt x="1066800" y="2197100"/>
                  </a:lnTo>
                  <a:cubicBezTo>
                    <a:pt x="1066800" y="2197100"/>
                    <a:pt x="723900" y="2184400"/>
                    <a:pt x="673100" y="2171700"/>
                  </a:cubicBezTo>
                  <a:cubicBezTo>
                    <a:pt x="622300" y="2159000"/>
                    <a:pt x="419100" y="2120900"/>
                    <a:pt x="393700" y="2146300"/>
                  </a:cubicBezTo>
                  <a:cubicBezTo>
                    <a:pt x="368300" y="2171700"/>
                    <a:pt x="215900" y="2171700"/>
                    <a:pt x="190500" y="2159000"/>
                  </a:cubicBezTo>
                  <a:cubicBezTo>
                    <a:pt x="165100" y="2146300"/>
                    <a:pt x="127000" y="2044700"/>
                    <a:pt x="114300" y="1993900"/>
                  </a:cubicBezTo>
                  <a:cubicBezTo>
                    <a:pt x="101600" y="1943100"/>
                    <a:pt x="101600" y="1803400"/>
                    <a:pt x="101600" y="1778000"/>
                  </a:cubicBezTo>
                  <a:cubicBezTo>
                    <a:pt x="101600" y="1752600"/>
                    <a:pt x="63500" y="1714500"/>
                    <a:pt x="63500" y="1714500"/>
                  </a:cubicBezTo>
                  <a:lnTo>
                    <a:pt x="88900" y="1562100"/>
                  </a:lnTo>
                  <a:cubicBezTo>
                    <a:pt x="88900" y="1562100"/>
                    <a:pt x="88900" y="1435100"/>
                    <a:pt x="63500" y="1397000"/>
                  </a:cubicBezTo>
                  <a:cubicBezTo>
                    <a:pt x="38100" y="1358900"/>
                    <a:pt x="63500" y="1206500"/>
                    <a:pt x="63500" y="1206500"/>
                  </a:cubicBezTo>
                  <a:cubicBezTo>
                    <a:pt x="63500" y="1206500"/>
                    <a:pt x="38100" y="1079500"/>
                    <a:pt x="50800" y="1041400"/>
                  </a:cubicBezTo>
                  <a:cubicBezTo>
                    <a:pt x="63500" y="1003300"/>
                    <a:pt x="76200" y="939800"/>
                    <a:pt x="76200" y="901700"/>
                  </a:cubicBezTo>
                  <a:cubicBezTo>
                    <a:pt x="76200" y="863600"/>
                    <a:pt x="50800" y="673100"/>
                    <a:pt x="50800" y="673100"/>
                  </a:cubicBezTo>
                  <a:lnTo>
                    <a:pt x="25400" y="571500"/>
                  </a:lnTo>
                  <a:cubicBezTo>
                    <a:pt x="25400" y="571500"/>
                    <a:pt x="0" y="508000"/>
                    <a:pt x="12700" y="393700"/>
                  </a:cubicBezTo>
                  <a:cubicBezTo>
                    <a:pt x="25400" y="279400"/>
                    <a:pt x="12700" y="279400"/>
                    <a:pt x="12700" y="279400"/>
                  </a:cubicBezTo>
                  <a:lnTo>
                    <a:pt x="215900" y="190500"/>
                  </a:lnTo>
                  <a:cubicBezTo>
                    <a:pt x="215900" y="190500"/>
                    <a:pt x="317500" y="76200"/>
                    <a:pt x="482600" y="76200"/>
                  </a:cubicBezTo>
                  <a:lnTo>
                    <a:pt x="609600" y="114300"/>
                  </a:lnTo>
                  <a:cubicBezTo>
                    <a:pt x="609600" y="114300"/>
                    <a:pt x="660400" y="139700"/>
                    <a:pt x="749300" y="127000"/>
                  </a:cubicBezTo>
                  <a:cubicBezTo>
                    <a:pt x="838200" y="114300"/>
                    <a:pt x="914400" y="88900"/>
                    <a:pt x="914400" y="88900"/>
                  </a:cubicBezTo>
                  <a:cubicBezTo>
                    <a:pt x="914400" y="88900"/>
                    <a:pt x="1003300" y="114300"/>
                    <a:pt x="1066800" y="88900"/>
                  </a:cubicBezTo>
                  <a:lnTo>
                    <a:pt x="1117600" y="76200"/>
                  </a:lnTo>
                  <a:lnTo>
                    <a:pt x="1143000" y="76200"/>
                  </a:lnTo>
                  <a:cubicBezTo>
                    <a:pt x="1143000" y="76200"/>
                    <a:pt x="1181100" y="50800"/>
                    <a:pt x="1206500" y="76200"/>
                  </a:cubicBezTo>
                  <a:cubicBezTo>
                    <a:pt x="1206500" y="76200"/>
                    <a:pt x="1231900" y="50800"/>
                    <a:pt x="1270000" y="63500"/>
                  </a:cubicBezTo>
                  <a:cubicBezTo>
                    <a:pt x="1270000" y="63500"/>
                    <a:pt x="1346200" y="38100"/>
                    <a:pt x="1346200" y="38100"/>
                  </a:cubicBezTo>
                  <a:cubicBezTo>
                    <a:pt x="1346200" y="38100"/>
                    <a:pt x="1435100" y="38100"/>
                    <a:pt x="1435100" y="38100"/>
                  </a:cubicBezTo>
                  <a:lnTo>
                    <a:pt x="1524000" y="63500"/>
                  </a:lnTo>
                  <a:lnTo>
                    <a:pt x="1765300" y="63500"/>
                  </a:lnTo>
                  <a:lnTo>
                    <a:pt x="1892300" y="50800"/>
                  </a:lnTo>
                  <a:lnTo>
                    <a:pt x="1943100" y="76200"/>
                  </a:lnTo>
                  <a:lnTo>
                    <a:pt x="2019300" y="50800"/>
                  </a:lnTo>
                  <a:lnTo>
                    <a:pt x="2171700" y="25400"/>
                  </a:lnTo>
                  <a:close/>
                </a:path>
              </a:pathLst>
            </a:custGeom>
            <a:blipFill>
              <a:blip r:embed="rId3"/>
              <a:stretch>
                <a:fillRect t="-25464" b="-25464"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3429000" cy="2374900"/>
            </a:xfrm>
            <a:custGeom>
              <a:avLst/>
              <a:gdLst/>
              <a:ahLst/>
              <a:cxnLst/>
              <a:rect l="l" t="t" r="r" b="b"/>
              <a:pathLst>
                <a:path w="3429000" h="2374900">
                  <a:moveTo>
                    <a:pt x="3429000" y="2374900"/>
                  </a:moveTo>
                  <a:lnTo>
                    <a:pt x="0" y="2374900"/>
                  </a:lnTo>
                  <a:lnTo>
                    <a:pt x="0" y="0"/>
                  </a:lnTo>
                  <a:lnTo>
                    <a:pt x="3429000" y="0"/>
                  </a:lnTo>
                  <a:lnTo>
                    <a:pt x="3429000" y="2374900"/>
                  </a:lnTo>
                  <a:close/>
                </a:path>
              </a:pathLst>
            </a:custGeom>
            <a:blipFill>
              <a:blip r:embed="rId4"/>
              <a:stretch>
                <a:fillRect l="-2902" t="-10996" r="-2492" b="-11124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3123989" y="2783970"/>
            <a:ext cx="11297920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040200"/>
                </a:solidFill>
                <a:latin typeface="Alice"/>
                <a:ea typeface="Alice"/>
                <a:cs typeface="Alice"/>
                <a:sym typeface="Alice"/>
              </a:rPr>
              <a:t>Remarks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094733" y="4666491"/>
            <a:ext cx="9356434" cy="3922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6796" lvl="1" indent="-323398" algn="l">
              <a:lnSpc>
                <a:spcPts val="3385"/>
              </a:lnSpc>
              <a:buFont typeface="Arial"/>
              <a:buChar char="•"/>
            </a:pPr>
            <a:r>
              <a:rPr lang="en-US" sz="2995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We had issues with the LCD due to lose connections and improper soldering, which caused the screen to output garbage values.</a:t>
            </a:r>
          </a:p>
          <a:p>
            <a:pPr marL="646796" lvl="1" indent="-323398" algn="l">
              <a:lnSpc>
                <a:spcPts val="3385"/>
              </a:lnSpc>
              <a:buFont typeface="Arial"/>
              <a:buChar char="•"/>
            </a:pPr>
            <a:r>
              <a:rPr lang="en-US" sz="2995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We included PWM to change the speed of the fan according to the temperature.</a:t>
            </a:r>
          </a:p>
          <a:p>
            <a:pPr marL="646796" lvl="1" indent="-323398" algn="l">
              <a:lnSpc>
                <a:spcPts val="3385"/>
              </a:lnSpc>
              <a:buFont typeface="Arial"/>
              <a:buChar char="•"/>
            </a:pPr>
            <a:r>
              <a:rPr lang="en-US" sz="2995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However, since Arduino was supplying power for both PWM and LCD, signal integrity issues arised. </a:t>
            </a:r>
          </a:p>
          <a:p>
            <a:pPr algn="l">
              <a:lnSpc>
                <a:spcPts val="3385"/>
              </a:lnSpc>
            </a:pPr>
            <a:endParaRPr lang="en-US" sz="2995">
              <a:solidFill>
                <a:srgbClr val="010101"/>
              </a:solidFill>
              <a:latin typeface="Alice"/>
              <a:ea typeface="Alice"/>
              <a:cs typeface="Alice"/>
              <a:sym typeface="Alice"/>
            </a:endParaRPr>
          </a:p>
          <a:p>
            <a:pPr algn="l">
              <a:lnSpc>
                <a:spcPts val="3385"/>
              </a:lnSpc>
            </a:pPr>
            <a:endParaRPr lang="en-US" sz="2995">
              <a:solidFill>
                <a:srgbClr val="010101"/>
              </a:solidFill>
              <a:latin typeface="Alice"/>
              <a:ea typeface="Alice"/>
              <a:cs typeface="Alice"/>
              <a:sym typeface="Alice"/>
            </a:endParaRPr>
          </a:p>
        </p:txBody>
      </p:sp>
      <p:sp>
        <p:nvSpPr>
          <p:cNvPr id="8" name="Freeform 8"/>
          <p:cNvSpPr/>
          <p:nvPr/>
        </p:nvSpPr>
        <p:spPr>
          <a:xfrm rot="853158">
            <a:off x="8339883" y="1614154"/>
            <a:ext cx="866132" cy="1411795"/>
          </a:xfrm>
          <a:custGeom>
            <a:avLst/>
            <a:gdLst/>
            <a:ahLst/>
            <a:cxnLst/>
            <a:rect l="l" t="t" r="r" b="b"/>
            <a:pathLst>
              <a:path w="866132" h="1411795">
                <a:moveTo>
                  <a:pt x="0" y="0"/>
                </a:moveTo>
                <a:lnTo>
                  <a:pt x="866132" y="0"/>
                </a:lnTo>
                <a:lnTo>
                  <a:pt x="866132" y="1411795"/>
                </a:lnTo>
                <a:lnTo>
                  <a:pt x="0" y="14117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-326856" y="326856"/>
            <a:ext cx="14134312" cy="13480600"/>
          </a:xfrm>
          <a:custGeom>
            <a:avLst/>
            <a:gdLst/>
            <a:ahLst/>
            <a:cxnLst/>
            <a:rect l="l" t="t" r="r" b="b"/>
            <a:pathLst>
              <a:path w="14134312" h="13480600">
                <a:moveTo>
                  <a:pt x="0" y="0"/>
                </a:moveTo>
                <a:lnTo>
                  <a:pt x="14134312" y="0"/>
                </a:lnTo>
                <a:lnTo>
                  <a:pt x="14134312" y="13480600"/>
                </a:lnTo>
                <a:lnTo>
                  <a:pt x="0" y="13480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581753" y="4046738"/>
            <a:ext cx="10934564" cy="4428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6140" lvl="1" indent="-368070" algn="l">
              <a:lnSpc>
                <a:spcPts val="3852"/>
              </a:lnSpc>
              <a:buFont typeface="Arial"/>
              <a:buChar char="•"/>
            </a:pPr>
            <a:r>
              <a:rPr lang="en-US" sz="3409">
                <a:solidFill>
                  <a:srgbClr val="010101"/>
                </a:solidFill>
                <a:latin typeface="Alice Bold"/>
                <a:ea typeface="Alice Bold"/>
                <a:cs typeface="Alice Bold"/>
                <a:sym typeface="Alice Bold"/>
              </a:rPr>
              <a:t>Temperature Sensor:</a:t>
            </a:r>
            <a:r>
              <a:rPr lang="en-US" sz="340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 https://learn.adafruit.com/adafruit-tmp117-high-accuracy-i2c-temperature-monitor/arduino</a:t>
            </a:r>
          </a:p>
          <a:p>
            <a:pPr marL="736140" lvl="1" indent="-368070" algn="l">
              <a:lnSpc>
                <a:spcPts val="3852"/>
              </a:lnSpc>
              <a:buFont typeface="Arial"/>
              <a:buChar char="•"/>
            </a:pPr>
            <a:r>
              <a:rPr lang="en-US" sz="3409">
                <a:solidFill>
                  <a:srgbClr val="010101"/>
                </a:solidFill>
                <a:latin typeface="Alice Bold"/>
                <a:ea typeface="Alice Bold"/>
                <a:cs typeface="Alice Bold"/>
                <a:sym typeface="Alice Bold"/>
              </a:rPr>
              <a:t>Fan: </a:t>
            </a:r>
            <a:r>
              <a:rPr lang="en-US" sz="340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https://www.youtube.com/watch?v=fimVrT7NFFU</a:t>
            </a:r>
          </a:p>
          <a:p>
            <a:pPr marL="736140" lvl="1" indent="-368070" algn="l">
              <a:lnSpc>
                <a:spcPts val="3852"/>
              </a:lnSpc>
              <a:buFont typeface="Arial"/>
              <a:buChar char="•"/>
            </a:pPr>
            <a:r>
              <a:rPr lang="en-US" sz="3409">
                <a:solidFill>
                  <a:srgbClr val="010101"/>
                </a:solidFill>
                <a:latin typeface="Alice Bold"/>
                <a:ea typeface="Alice Bold"/>
                <a:cs typeface="Alice Bold"/>
                <a:sym typeface="Alice Bold"/>
              </a:rPr>
              <a:t>Water Pump:</a:t>
            </a:r>
            <a:r>
              <a:rPr lang="en-US" sz="340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 https://www.youtube.com/watch?v=xNIedHi9PL8</a:t>
            </a:r>
          </a:p>
          <a:p>
            <a:pPr marL="714551" lvl="1" indent="-357275" algn="l">
              <a:lnSpc>
                <a:spcPts val="3739"/>
              </a:lnSpc>
              <a:buFont typeface="Arial"/>
              <a:buChar char="•"/>
            </a:pPr>
            <a:r>
              <a:rPr lang="en-US" sz="3309">
                <a:solidFill>
                  <a:srgbClr val="010101"/>
                </a:solidFill>
                <a:latin typeface="Alice Bold"/>
                <a:ea typeface="Alice Bold"/>
                <a:cs typeface="Alice Bold"/>
                <a:sym typeface="Alice Bold"/>
              </a:rPr>
              <a:t>LCD Display:</a:t>
            </a:r>
            <a:r>
              <a:rPr lang="en-US" sz="330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 https://docs.arduino.cc/learn/electronics/lcd-displays/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018343" y="1909584"/>
            <a:ext cx="8513281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040200"/>
                </a:solidFill>
                <a:latin typeface="Alice"/>
                <a:ea typeface="Alice"/>
                <a:cs typeface="Alice"/>
                <a:sym typeface="Alice"/>
              </a:rPr>
              <a:t>References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-326856" y="326856"/>
            <a:ext cx="14134312" cy="13480600"/>
          </a:xfrm>
          <a:custGeom>
            <a:avLst/>
            <a:gdLst/>
            <a:ahLst/>
            <a:cxnLst/>
            <a:rect l="l" t="t" r="r" b="b"/>
            <a:pathLst>
              <a:path w="14134312" h="13480600">
                <a:moveTo>
                  <a:pt x="0" y="0"/>
                </a:moveTo>
                <a:lnTo>
                  <a:pt x="14134312" y="0"/>
                </a:lnTo>
                <a:lnTo>
                  <a:pt x="14134312" y="13480600"/>
                </a:lnTo>
                <a:lnTo>
                  <a:pt x="0" y="13480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018343" y="3678571"/>
            <a:ext cx="10442422" cy="3445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1155" lvl="1" indent="-320577" algn="l">
              <a:lnSpc>
                <a:spcPts val="3355"/>
              </a:lnSpc>
              <a:buFont typeface="Arial"/>
              <a:buChar char="•"/>
            </a:pPr>
            <a:r>
              <a:rPr lang="en-US" sz="296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When certain machines are in use for a long period of time, excessive heating occurs and this negatively affects the efficiency of the system. </a:t>
            </a:r>
          </a:p>
          <a:p>
            <a:pPr algn="l">
              <a:lnSpc>
                <a:spcPts val="3355"/>
              </a:lnSpc>
            </a:pPr>
            <a:endParaRPr lang="en-US" sz="2969">
              <a:solidFill>
                <a:srgbClr val="010101"/>
              </a:solidFill>
              <a:latin typeface="Alice"/>
              <a:ea typeface="Alice"/>
              <a:cs typeface="Alice"/>
              <a:sym typeface="Alice"/>
            </a:endParaRPr>
          </a:p>
          <a:p>
            <a:pPr marL="641155" lvl="1" indent="-320577" algn="l">
              <a:lnSpc>
                <a:spcPts val="3355"/>
              </a:lnSpc>
              <a:buFont typeface="Arial"/>
              <a:buChar char="•"/>
            </a:pPr>
            <a:r>
              <a:rPr lang="en-US" sz="296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In certain cases, the system might even shut down, thereby causing huge production loses. </a:t>
            </a:r>
          </a:p>
          <a:p>
            <a:pPr algn="l">
              <a:lnSpc>
                <a:spcPts val="3355"/>
              </a:lnSpc>
            </a:pPr>
            <a:endParaRPr lang="en-US" sz="2969">
              <a:solidFill>
                <a:srgbClr val="010101"/>
              </a:solidFill>
              <a:latin typeface="Alice"/>
              <a:ea typeface="Alice"/>
              <a:cs typeface="Alice"/>
              <a:sym typeface="Alice"/>
            </a:endParaRPr>
          </a:p>
          <a:p>
            <a:pPr marL="641155" lvl="1" indent="-320577" algn="l">
              <a:lnSpc>
                <a:spcPts val="3355"/>
              </a:lnSpc>
              <a:buFont typeface="Arial"/>
              <a:buChar char="•"/>
            </a:pPr>
            <a:r>
              <a:rPr lang="en-US" sz="296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The motivation of our project is to find a solution for this.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018343" y="1909584"/>
            <a:ext cx="6109873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040200"/>
                </a:solidFill>
                <a:latin typeface="Alice"/>
                <a:ea typeface="Alice"/>
                <a:cs typeface="Alice"/>
                <a:sym typeface="Alice"/>
              </a:rPr>
              <a:t>Motivation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-326856" y="326856"/>
            <a:ext cx="14134312" cy="13480600"/>
          </a:xfrm>
          <a:custGeom>
            <a:avLst/>
            <a:gdLst/>
            <a:ahLst/>
            <a:cxnLst/>
            <a:rect l="l" t="t" r="r" b="b"/>
            <a:pathLst>
              <a:path w="14134312" h="13480600">
                <a:moveTo>
                  <a:pt x="0" y="0"/>
                </a:moveTo>
                <a:lnTo>
                  <a:pt x="14134312" y="0"/>
                </a:lnTo>
                <a:lnTo>
                  <a:pt x="14134312" y="13480600"/>
                </a:lnTo>
                <a:lnTo>
                  <a:pt x="0" y="13480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018343" y="3836394"/>
            <a:ext cx="10934564" cy="4040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1372" lvl="1" indent="-335686" algn="l">
              <a:lnSpc>
                <a:spcPts val="3513"/>
              </a:lnSpc>
              <a:buFont typeface="Arial"/>
              <a:buChar char="•"/>
            </a:pPr>
            <a:r>
              <a:rPr lang="en-US" sz="310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We would like to design a system that maintains the temperature within an ideal range.</a:t>
            </a:r>
          </a:p>
          <a:p>
            <a:pPr algn="l">
              <a:lnSpc>
                <a:spcPts val="3513"/>
              </a:lnSpc>
            </a:pPr>
            <a:endParaRPr lang="en-US" sz="3109">
              <a:solidFill>
                <a:srgbClr val="010101"/>
              </a:solidFill>
              <a:latin typeface="Alice"/>
              <a:ea typeface="Alice"/>
              <a:cs typeface="Alice"/>
              <a:sym typeface="Alice"/>
            </a:endParaRPr>
          </a:p>
          <a:p>
            <a:pPr marL="671372" lvl="1" indent="-335686" algn="l">
              <a:lnSpc>
                <a:spcPts val="3513"/>
              </a:lnSpc>
              <a:buFont typeface="Arial"/>
              <a:buChar char="•"/>
            </a:pPr>
            <a:r>
              <a:rPr lang="en-US" sz="310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Once the temperature crosses a certain threshold, the cooling mechanism will start working.</a:t>
            </a:r>
          </a:p>
          <a:p>
            <a:pPr algn="l">
              <a:lnSpc>
                <a:spcPts val="3513"/>
              </a:lnSpc>
            </a:pPr>
            <a:endParaRPr lang="en-US" sz="3109">
              <a:solidFill>
                <a:srgbClr val="010101"/>
              </a:solidFill>
              <a:latin typeface="Alice"/>
              <a:ea typeface="Alice"/>
              <a:cs typeface="Alice"/>
              <a:sym typeface="Alice"/>
            </a:endParaRPr>
          </a:p>
          <a:p>
            <a:pPr marL="671372" lvl="1" indent="-335686" algn="l">
              <a:lnSpc>
                <a:spcPts val="3513"/>
              </a:lnSpc>
              <a:buFont typeface="Arial"/>
              <a:buChar char="•"/>
            </a:pPr>
            <a:r>
              <a:rPr lang="en-US" sz="310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We will also make the system fully automated, so that overheating will be monitored and the machine can automatically be cooled down.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018343" y="1909584"/>
            <a:ext cx="8513281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040200"/>
                </a:solidFill>
                <a:latin typeface="Alice"/>
                <a:ea typeface="Alice"/>
                <a:cs typeface="Alice"/>
                <a:sym typeface="Alice"/>
              </a:rPr>
              <a:t>Problem Statement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1750755" y="-3106964"/>
            <a:ext cx="12112726" cy="17917309"/>
          </a:xfrm>
          <a:custGeom>
            <a:avLst/>
            <a:gdLst/>
            <a:ahLst/>
            <a:cxnLst/>
            <a:rect l="l" t="t" r="r" b="b"/>
            <a:pathLst>
              <a:path w="12112726" h="17917309">
                <a:moveTo>
                  <a:pt x="0" y="0"/>
                </a:moveTo>
                <a:lnTo>
                  <a:pt x="12112726" y="0"/>
                </a:lnTo>
                <a:lnTo>
                  <a:pt x="12112726" y="17917310"/>
                </a:lnTo>
                <a:lnTo>
                  <a:pt x="0" y="179173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5904" r="-19190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2814888"/>
            <a:ext cx="14687895" cy="60926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44087" lvl="1" indent="-422044" algn="l">
              <a:lnSpc>
                <a:spcPts val="4417"/>
              </a:lnSpc>
              <a:buFont typeface="Arial"/>
              <a:buChar char="•"/>
            </a:pPr>
            <a:r>
              <a:rPr lang="en-US" sz="390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In this project, we will use an aluminium plate that is heated up to mimic the heat build up in the machine, sense this heat build-up, and then cool it down, and then cool it down when it crosses the high threshold.</a:t>
            </a:r>
          </a:p>
          <a:p>
            <a:pPr marL="844087" lvl="1" indent="-422044" algn="l">
              <a:lnSpc>
                <a:spcPts val="4417"/>
              </a:lnSpc>
              <a:buFont typeface="Arial"/>
              <a:buChar char="•"/>
            </a:pPr>
            <a:r>
              <a:rPr lang="en-US" sz="390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Conversely, when the temperature is below the lower threshold value, the cooling system should switch off.</a:t>
            </a:r>
          </a:p>
          <a:p>
            <a:pPr marL="844087" lvl="1" indent="-422044" algn="l">
              <a:lnSpc>
                <a:spcPts val="4417"/>
              </a:lnSpc>
              <a:buFont typeface="Arial"/>
              <a:buChar char="•"/>
            </a:pPr>
            <a:r>
              <a:rPr lang="en-US" sz="390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To achieve this, we need to use a temperature sensor to detect when the heat is beyond a threshold value so that we can turn the cooling system on.  </a:t>
            </a:r>
          </a:p>
          <a:p>
            <a:pPr marL="844087" lvl="1" indent="-422044" algn="l">
              <a:lnSpc>
                <a:spcPts val="4417"/>
              </a:lnSpc>
              <a:buFont typeface="Arial"/>
              <a:buChar char="•"/>
            </a:pPr>
            <a:r>
              <a:rPr lang="en-US" sz="390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The sensor that we are using is a Adafruit TMP117 High Accuracy I2C Temperature Sensor.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87031" y="895350"/>
            <a:ext cx="8513281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040200"/>
                </a:solidFill>
                <a:latin typeface="Alice"/>
                <a:ea typeface="Alice"/>
                <a:cs typeface="Alice"/>
                <a:sym typeface="Alice"/>
              </a:rPr>
              <a:t>Proposed Design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1750755" y="-3106964"/>
            <a:ext cx="12112726" cy="17917309"/>
          </a:xfrm>
          <a:custGeom>
            <a:avLst/>
            <a:gdLst/>
            <a:ahLst/>
            <a:cxnLst/>
            <a:rect l="l" t="t" r="r" b="b"/>
            <a:pathLst>
              <a:path w="12112726" h="17917309">
                <a:moveTo>
                  <a:pt x="0" y="0"/>
                </a:moveTo>
                <a:lnTo>
                  <a:pt x="12112726" y="0"/>
                </a:lnTo>
                <a:lnTo>
                  <a:pt x="12112726" y="17917310"/>
                </a:lnTo>
                <a:lnTo>
                  <a:pt x="0" y="179173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5904" r="-19190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11405" y="1047750"/>
            <a:ext cx="14968419" cy="73895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87844" lvl="1" indent="-393922" algn="l">
              <a:lnSpc>
                <a:spcPts val="4123"/>
              </a:lnSpc>
              <a:buFont typeface="Arial"/>
              <a:buChar char="•"/>
            </a:pPr>
            <a:r>
              <a:rPr lang="en-US" sz="364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For our cooling system, we are using a fan and a water pump.</a:t>
            </a:r>
          </a:p>
          <a:p>
            <a:pPr marL="787844" lvl="1" indent="-393922" algn="l">
              <a:lnSpc>
                <a:spcPts val="4123"/>
              </a:lnSpc>
              <a:buFont typeface="Arial"/>
              <a:buChar char="•"/>
            </a:pPr>
            <a:r>
              <a:rPr lang="en-US" sz="364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The system is automated using the temperature sensor and Arduino. </a:t>
            </a:r>
          </a:p>
          <a:p>
            <a:pPr marL="787844" lvl="1" indent="-393922" algn="l">
              <a:lnSpc>
                <a:spcPts val="4123"/>
              </a:lnSpc>
              <a:buFont typeface="Arial"/>
              <a:buChar char="•"/>
            </a:pPr>
            <a:r>
              <a:rPr lang="en-US" sz="364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To switch on the fans and water pump only when needed, we used relay modules.</a:t>
            </a:r>
          </a:p>
          <a:p>
            <a:pPr marL="787844" lvl="1" indent="-393922" algn="l">
              <a:lnSpc>
                <a:spcPts val="4123"/>
              </a:lnSpc>
              <a:buFont typeface="Arial"/>
              <a:buChar char="•"/>
            </a:pPr>
            <a:r>
              <a:rPr lang="en-US" sz="364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The temperature sensor will consistently be reading the temperature of the plate. </a:t>
            </a:r>
          </a:p>
          <a:p>
            <a:pPr marL="787844" lvl="1" indent="-393922" algn="l">
              <a:lnSpc>
                <a:spcPts val="4123"/>
              </a:lnSpc>
              <a:buFont typeface="Arial"/>
              <a:buChar char="•"/>
            </a:pPr>
            <a:r>
              <a:rPr lang="en-US" sz="364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When the plate reaches 42 degrees Celsius, the Arduino will switch on the fan and water pump by using the relay. </a:t>
            </a:r>
          </a:p>
          <a:p>
            <a:pPr marL="787844" lvl="1" indent="-393922" algn="l">
              <a:lnSpc>
                <a:spcPts val="4123"/>
              </a:lnSpc>
              <a:buFont typeface="Arial"/>
              <a:buChar char="•"/>
            </a:pPr>
            <a:r>
              <a:rPr lang="en-US" sz="364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The wind from the fan is directed towards the plate and the water from the pump is sprayed onto it.</a:t>
            </a:r>
          </a:p>
          <a:p>
            <a:pPr marL="787844" lvl="1" indent="-393922" algn="l">
              <a:lnSpc>
                <a:spcPts val="4123"/>
              </a:lnSpc>
              <a:buFont typeface="Arial"/>
              <a:buChar char="•"/>
            </a:pPr>
            <a:r>
              <a:rPr lang="en-US" sz="3649">
                <a:solidFill>
                  <a:srgbClr val="010101"/>
                </a:solidFill>
                <a:latin typeface="Alice"/>
                <a:ea typeface="Alice"/>
                <a:cs typeface="Alice"/>
                <a:sym typeface="Alice"/>
              </a:rPr>
              <a:t>When the plate is cooled down enough, and the temperature sensor reaches 38 degrees, the pump is switched off, and when it reached 35, the fan switches off.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5" name="Freeform 5"/>
          <p:cNvSpPr/>
          <p:nvPr/>
        </p:nvSpPr>
        <p:spPr>
          <a:xfrm rot="-1004250">
            <a:off x="-2085984" y="-4288386"/>
            <a:ext cx="7251932" cy="5815143"/>
          </a:xfrm>
          <a:custGeom>
            <a:avLst/>
            <a:gdLst/>
            <a:ahLst/>
            <a:cxnLst/>
            <a:rect l="l" t="t" r="r" b="b"/>
            <a:pathLst>
              <a:path w="7251932" h="5815143">
                <a:moveTo>
                  <a:pt x="0" y="0"/>
                </a:moveTo>
                <a:lnTo>
                  <a:pt x="7251932" y="0"/>
                </a:lnTo>
                <a:lnTo>
                  <a:pt x="7251932" y="5815143"/>
                </a:lnTo>
                <a:lnTo>
                  <a:pt x="0" y="58151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1047293">
            <a:off x="16305727" y="7982943"/>
            <a:ext cx="7251932" cy="5815143"/>
          </a:xfrm>
          <a:custGeom>
            <a:avLst/>
            <a:gdLst/>
            <a:ahLst/>
            <a:cxnLst/>
            <a:rect l="l" t="t" r="r" b="b"/>
            <a:pathLst>
              <a:path w="7251932" h="5815143">
                <a:moveTo>
                  <a:pt x="0" y="0"/>
                </a:moveTo>
                <a:lnTo>
                  <a:pt x="7251932" y="0"/>
                </a:lnTo>
                <a:lnTo>
                  <a:pt x="7251932" y="5815143"/>
                </a:lnTo>
                <a:lnTo>
                  <a:pt x="0" y="58151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560846" y="80554"/>
            <a:ext cx="4503516" cy="9481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05"/>
              </a:lnSpc>
              <a:spcBef>
                <a:spcPct val="0"/>
              </a:spcBef>
            </a:pPr>
            <a:r>
              <a:rPr lang="en-US" sz="5504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Block diagram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BC86666-5667-F908-0793-FB85BCFEFA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1923" y="1333500"/>
            <a:ext cx="8904153" cy="8712960"/>
          </a:xfrm>
          <a:prstGeom prst="rect">
            <a:avLst/>
          </a:prstGeom>
        </p:spPr>
      </p:pic>
      <p:sp>
        <p:nvSpPr>
          <p:cNvPr id="4" name="Freeform 4"/>
          <p:cNvSpPr/>
          <p:nvPr/>
        </p:nvSpPr>
        <p:spPr>
          <a:xfrm rot="207454">
            <a:off x="8063036" y="694666"/>
            <a:ext cx="2161926" cy="972867"/>
          </a:xfrm>
          <a:custGeom>
            <a:avLst/>
            <a:gdLst/>
            <a:ahLst/>
            <a:cxnLst/>
            <a:rect l="l" t="t" r="r" b="b"/>
            <a:pathLst>
              <a:path w="2161926" h="972867">
                <a:moveTo>
                  <a:pt x="0" y="0"/>
                </a:moveTo>
                <a:lnTo>
                  <a:pt x="2161926" y="0"/>
                </a:lnTo>
                <a:lnTo>
                  <a:pt x="2161926" y="972867"/>
                </a:lnTo>
                <a:lnTo>
                  <a:pt x="0" y="97286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-1004250">
            <a:off x="-2085984" y="-4288386"/>
            <a:ext cx="7251932" cy="5815143"/>
          </a:xfrm>
          <a:custGeom>
            <a:avLst/>
            <a:gdLst/>
            <a:ahLst/>
            <a:cxnLst/>
            <a:rect l="l" t="t" r="r" b="b"/>
            <a:pathLst>
              <a:path w="7251932" h="5815143">
                <a:moveTo>
                  <a:pt x="0" y="0"/>
                </a:moveTo>
                <a:lnTo>
                  <a:pt x="7251932" y="0"/>
                </a:lnTo>
                <a:lnTo>
                  <a:pt x="7251932" y="5815143"/>
                </a:lnTo>
                <a:lnTo>
                  <a:pt x="0" y="58151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1047293">
            <a:off x="16642391" y="7236800"/>
            <a:ext cx="7251932" cy="5815143"/>
          </a:xfrm>
          <a:custGeom>
            <a:avLst/>
            <a:gdLst/>
            <a:ahLst/>
            <a:cxnLst/>
            <a:rect l="l" t="t" r="r" b="b"/>
            <a:pathLst>
              <a:path w="7251932" h="5815143">
                <a:moveTo>
                  <a:pt x="0" y="0"/>
                </a:moveTo>
                <a:lnTo>
                  <a:pt x="7251931" y="0"/>
                </a:lnTo>
                <a:lnTo>
                  <a:pt x="7251931" y="5815143"/>
                </a:lnTo>
                <a:lnTo>
                  <a:pt x="0" y="58151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7107341" y="142628"/>
            <a:ext cx="9033264" cy="10001743"/>
          </a:xfrm>
          <a:custGeom>
            <a:avLst/>
            <a:gdLst/>
            <a:ahLst/>
            <a:cxnLst/>
            <a:rect l="l" t="t" r="r" b="b"/>
            <a:pathLst>
              <a:path w="9033264" h="10001743">
                <a:moveTo>
                  <a:pt x="0" y="0"/>
                </a:moveTo>
                <a:lnTo>
                  <a:pt x="9033265" y="0"/>
                </a:lnTo>
                <a:lnTo>
                  <a:pt x="9033265" y="10001744"/>
                </a:lnTo>
                <a:lnTo>
                  <a:pt x="0" y="100017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59106" y="211479"/>
            <a:ext cx="4929177" cy="9481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05"/>
              </a:lnSpc>
              <a:spcBef>
                <a:spcPct val="0"/>
              </a:spcBef>
            </a:pPr>
            <a:r>
              <a:rPr lang="en-US" sz="5504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Circuit diagram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8888" b="-38888"/>
            </a:stretch>
          </a:blipFill>
        </p:spPr>
      </p:sp>
      <p:pic>
        <p:nvPicPr>
          <p:cNvPr id="3" name="Picture 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t="2856" b="2856"/>
          <a:stretch>
            <a:fillRect/>
          </a:stretch>
        </p:blipFill>
        <p:spPr>
          <a:xfrm>
            <a:off x="1276357" y="1260153"/>
            <a:ext cx="15427811" cy="8242996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573999" y="-99813"/>
            <a:ext cx="9980382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040200"/>
                </a:solidFill>
                <a:latin typeface="Alice"/>
                <a:ea typeface="Alice"/>
                <a:cs typeface="Alice"/>
                <a:sym typeface="Alice"/>
              </a:rPr>
              <a:t>Demo</a:t>
            </a:r>
          </a:p>
        </p:txBody>
      </p:sp>
      <p:sp>
        <p:nvSpPr>
          <p:cNvPr id="6" name="Freeform 6"/>
          <p:cNvSpPr/>
          <p:nvPr/>
        </p:nvSpPr>
        <p:spPr>
          <a:xfrm rot="207454">
            <a:off x="7483227" y="773719"/>
            <a:ext cx="2161926" cy="972867"/>
          </a:xfrm>
          <a:custGeom>
            <a:avLst/>
            <a:gdLst/>
            <a:ahLst/>
            <a:cxnLst/>
            <a:rect l="l" t="t" r="r" b="b"/>
            <a:pathLst>
              <a:path w="2161926" h="972867">
                <a:moveTo>
                  <a:pt x="0" y="0"/>
                </a:moveTo>
                <a:lnTo>
                  <a:pt x="2161927" y="0"/>
                </a:lnTo>
                <a:lnTo>
                  <a:pt x="2161927" y="972867"/>
                </a:lnTo>
                <a:lnTo>
                  <a:pt x="0" y="97286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1004250">
            <a:off x="-2085984" y="-4288386"/>
            <a:ext cx="7251932" cy="5815143"/>
          </a:xfrm>
          <a:custGeom>
            <a:avLst/>
            <a:gdLst/>
            <a:ahLst/>
            <a:cxnLst/>
            <a:rect l="l" t="t" r="r" b="b"/>
            <a:pathLst>
              <a:path w="7251932" h="5815143">
                <a:moveTo>
                  <a:pt x="0" y="0"/>
                </a:moveTo>
                <a:lnTo>
                  <a:pt x="7251932" y="0"/>
                </a:lnTo>
                <a:lnTo>
                  <a:pt x="7251932" y="5815143"/>
                </a:lnTo>
                <a:lnTo>
                  <a:pt x="0" y="581514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1047293">
            <a:off x="16305727" y="7982943"/>
            <a:ext cx="7251932" cy="5815143"/>
          </a:xfrm>
          <a:custGeom>
            <a:avLst/>
            <a:gdLst/>
            <a:ahLst/>
            <a:cxnLst/>
            <a:rect l="l" t="t" r="r" b="b"/>
            <a:pathLst>
              <a:path w="7251932" h="5815143">
                <a:moveTo>
                  <a:pt x="0" y="0"/>
                </a:moveTo>
                <a:lnTo>
                  <a:pt x="7251932" y="0"/>
                </a:lnTo>
                <a:lnTo>
                  <a:pt x="7251932" y="5815143"/>
                </a:lnTo>
                <a:lnTo>
                  <a:pt x="0" y="581514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1086244" y="-1086244"/>
            <a:ext cx="14134312" cy="16306800"/>
          </a:xfrm>
          <a:custGeom>
            <a:avLst/>
            <a:gdLst/>
            <a:ahLst/>
            <a:cxnLst/>
            <a:rect l="l" t="t" r="r" b="b"/>
            <a:pathLst>
              <a:path w="14134312" h="13480600">
                <a:moveTo>
                  <a:pt x="0" y="0"/>
                </a:moveTo>
                <a:lnTo>
                  <a:pt x="14134312" y="0"/>
                </a:lnTo>
                <a:lnTo>
                  <a:pt x="14134312" y="13480600"/>
                </a:lnTo>
                <a:lnTo>
                  <a:pt x="0" y="13480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472606" y="627102"/>
            <a:ext cx="8513281" cy="243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040200"/>
                </a:solidFill>
                <a:latin typeface="Alice"/>
                <a:ea typeface="Alice"/>
                <a:cs typeface="Alice"/>
                <a:sym typeface="Alice"/>
              </a:rPr>
              <a:t>Key Performance Indicator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89BC03-114B-E71E-069C-02BC4B24604B}"/>
              </a:ext>
            </a:extLst>
          </p:cNvPr>
          <p:cNvSpPr txBox="1"/>
          <p:nvPr/>
        </p:nvSpPr>
        <p:spPr>
          <a:xfrm>
            <a:off x="9144000" y="2857500"/>
            <a:ext cx="6705600" cy="5486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3393" dirty="0">
                <a:solidFill>
                  <a:srgbClr val="040200"/>
                </a:solidFill>
                <a:latin typeface="Alice"/>
              </a:rPr>
              <a:t>This graph shows the relation between temperature and time in the cooling system.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3393" dirty="0">
              <a:solidFill>
                <a:srgbClr val="040200"/>
              </a:solidFill>
              <a:latin typeface="Alice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3393" dirty="0">
                <a:solidFill>
                  <a:srgbClr val="040200"/>
                </a:solidFill>
                <a:latin typeface="Alice"/>
              </a:rPr>
              <a:t>The cooling is effective, and the temperature drops quickly in a short amount of time.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55749ED-7EAC-A4EC-0019-58372AA693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3028864"/>
            <a:ext cx="7742430" cy="607703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1903</TotalTime>
  <Words>737</Words>
  <Application>Microsoft Office PowerPoint</Application>
  <PresentationFormat>Custom</PresentationFormat>
  <Paragraphs>76</Paragraphs>
  <Slides>15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Alice Bold</vt:lpstr>
      <vt:lpstr>Alice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Team28_SmartCoolingSystem</dc:title>
  <cp:lastModifiedBy>Gauri Krishnan</cp:lastModifiedBy>
  <cp:revision>9</cp:revision>
  <dcterms:created xsi:type="dcterms:W3CDTF">2006-08-16T00:00:00Z</dcterms:created>
  <dcterms:modified xsi:type="dcterms:W3CDTF">2026-01-03T16:38:11Z</dcterms:modified>
  <dc:identifier>DAGYFRWln_Y</dc:identifier>
</cp:coreProperties>
</file>

<file path=docProps/thumbnail.jpeg>
</file>